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7" r:id="rId2"/>
  </p:sldMasterIdLst>
  <p:notesMasterIdLst>
    <p:notesMasterId r:id="rId35"/>
  </p:notesMasterIdLst>
  <p:handoutMasterIdLst>
    <p:handoutMasterId r:id="rId36"/>
  </p:handoutMasterIdLst>
  <p:sldIdLst>
    <p:sldId id="295" r:id="rId3"/>
    <p:sldId id="320" r:id="rId4"/>
    <p:sldId id="303" r:id="rId5"/>
    <p:sldId id="321" r:id="rId6"/>
    <p:sldId id="305" r:id="rId7"/>
    <p:sldId id="322" r:id="rId8"/>
    <p:sldId id="339" r:id="rId9"/>
    <p:sldId id="296" r:id="rId10"/>
    <p:sldId id="323" r:id="rId11"/>
    <p:sldId id="324" r:id="rId12"/>
    <p:sldId id="325" r:id="rId13"/>
    <p:sldId id="326" r:id="rId14"/>
    <p:sldId id="327" r:id="rId15"/>
    <p:sldId id="328" r:id="rId16"/>
    <p:sldId id="309" r:id="rId17"/>
    <p:sldId id="310" r:id="rId18"/>
    <p:sldId id="311" r:id="rId19"/>
    <p:sldId id="314" r:id="rId20"/>
    <p:sldId id="315" r:id="rId21"/>
    <p:sldId id="317" r:id="rId22"/>
    <p:sldId id="316" r:id="rId23"/>
    <p:sldId id="318" r:id="rId24"/>
    <p:sldId id="329" r:id="rId25"/>
    <p:sldId id="331" r:id="rId26"/>
    <p:sldId id="330" r:id="rId27"/>
    <p:sldId id="332" r:id="rId28"/>
    <p:sldId id="334" r:id="rId29"/>
    <p:sldId id="335" r:id="rId30"/>
    <p:sldId id="336" r:id="rId31"/>
    <p:sldId id="337" r:id="rId32"/>
    <p:sldId id="338" r:id="rId33"/>
    <p:sldId id="299" r:id="rId3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  <a:srgbClr val="984807"/>
    <a:srgbClr val="CC3300"/>
    <a:srgbClr val="EFE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1" d="100"/>
          <a:sy n="151" d="100"/>
        </p:scale>
        <p:origin x="39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4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7F127-ECAA-4760-ACEA-FAD63A3FB4DC}" type="datetimeFigureOut">
              <a:rPr lang="ko-KR" altLang="en-US" smtClean="0"/>
              <a:pPr/>
              <a:t>2020-10-01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425A6-399E-4519-876C-F022D27B71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881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E243F-38FD-4C77-9249-0B541C6C526A}" type="datetimeFigureOut">
              <a:rPr lang="ko-KR" altLang="en-US" smtClean="0"/>
              <a:pPr/>
              <a:t>2020-10-01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3FD51-CB7D-4F20-9C67-E553E8D12E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085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cetn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rbovi fakulteta i univerziteta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31014" y="1000114"/>
            <a:ext cx="2081973" cy="15131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a prezentacij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11412" y="1773084"/>
            <a:ext cx="7246736" cy="1080121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80000"/>
              </a:lnSpc>
              <a:buNone/>
              <a:defRPr sz="3600" b="1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sr-Cyrl-RS" altLang="ko-KR" smtClean="0">
                <a:ea typeface="맑은 고딕" pitchFamily="50" charset="-127"/>
              </a:rPr>
              <a:t>Презентација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11412" y="2925212"/>
            <a:ext cx="4176612" cy="43204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sr-Cyrl-RS" altLang="ko-KR" b="1" smtClean="0"/>
              <a:t>АУТОР</a:t>
            </a:r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257264" y="1743750"/>
            <a:ext cx="71500" cy="1656000"/>
          </a:xfrm>
          <a:prstGeom prst="rect">
            <a:avLst/>
          </a:prstGeom>
          <a:solidFill>
            <a:srgbClr val="9848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9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n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57158" y="123478"/>
            <a:ext cx="6643751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sr-Cyrl-RS" altLang="ko-KR" smtClean="0"/>
              <a:t>НАСЛОВ</a:t>
            </a:r>
            <a:endParaRPr lang="en-US" altLang="ko-KR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57158" y="699542"/>
            <a:ext cx="6643751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1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sr-Cyrl-RS" altLang="ko-KR" smtClean="0"/>
              <a:t>ПОДНАСЛОВ</a:t>
            </a:r>
            <a:endParaRPr lang="en-US" altLang="ko-K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142990"/>
            <a:ext cx="6643704" cy="2643206"/>
          </a:xfrm>
          <a:prstGeom prst="rect">
            <a:avLst/>
          </a:prstGeom>
        </p:spPr>
        <p:txBody>
          <a:bodyPr/>
          <a:lstStyle>
            <a:lvl1pPr>
              <a:buNone/>
              <a:defRPr sz="1800"/>
            </a:lvl1pPr>
            <a:lvl2pPr marL="541338" indent="-360363">
              <a:defRPr sz="1800"/>
            </a:lvl2pPr>
            <a:lvl3pPr>
              <a:defRPr sz="1800"/>
            </a:lvl3pPr>
            <a:lvl4pPr>
              <a:buFont typeface="Wingdings" pitchFamily="2" charset="2"/>
              <a:buChar char="§"/>
              <a:defRPr sz="1800"/>
            </a:lvl4pPr>
            <a:lvl5pPr>
              <a:buFont typeface="Courier New" pitchFamily="49" charset="0"/>
              <a:buChar char="o"/>
              <a:defRPr sz="1800"/>
            </a:lvl5pPr>
          </a:lstStyle>
          <a:p>
            <a:pPr lvl="0"/>
            <a:r>
              <a:rPr lang="sr-Cyrl-RS" smtClean="0"/>
              <a:t>Текст...</a:t>
            </a:r>
            <a:endParaRPr lang="en-US" smtClean="0"/>
          </a:p>
          <a:p>
            <a:pPr lvl="1"/>
            <a:r>
              <a:rPr lang="sr-Cyrl-RS" smtClean="0"/>
              <a:t>текст</a:t>
            </a:r>
          </a:p>
          <a:p>
            <a:pPr lvl="1"/>
            <a:r>
              <a:rPr lang="sr-Cyrl-RS" smtClean="0"/>
              <a:t>текст</a:t>
            </a:r>
          </a:p>
          <a:p>
            <a:pPr lvl="1"/>
            <a:endParaRPr lang="en-US" smtClean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57158" y="714362"/>
            <a:ext cx="6643751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BLON LEV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57488" y="123478"/>
            <a:ext cx="6000792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sr-Cyrl-RS" altLang="ko-KR" smtClean="0"/>
              <a:t>НАСЛОВ</a:t>
            </a:r>
            <a:endParaRPr lang="en-US" altLang="ko-KR" dirty="0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857488" y="699542"/>
            <a:ext cx="6000792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1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sr-Cyrl-RS" altLang="ko-KR" smtClean="0"/>
              <a:t>ПОДНАСЛОВ</a:t>
            </a:r>
            <a:endParaRPr lang="en-US" altLang="ko-KR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143108" y="1142990"/>
            <a:ext cx="6715142" cy="2643206"/>
          </a:xfrm>
          <a:prstGeom prst="rect">
            <a:avLst/>
          </a:prstGeom>
        </p:spPr>
        <p:txBody>
          <a:bodyPr/>
          <a:lstStyle>
            <a:lvl1pPr>
              <a:buNone/>
              <a:defRPr sz="1800"/>
            </a:lvl1pPr>
            <a:lvl2pPr marL="360363" indent="-179388">
              <a:defRPr sz="1800"/>
            </a:lvl2pPr>
            <a:lvl3pPr marL="360363" indent="-179388">
              <a:defRPr sz="1800"/>
            </a:lvl3pPr>
            <a:lvl4pPr marL="360363" indent="-179388">
              <a:buFont typeface="Wingdings" pitchFamily="2" charset="2"/>
              <a:buChar char="§"/>
              <a:defRPr sz="1800"/>
            </a:lvl4pPr>
            <a:lvl5pPr>
              <a:buFont typeface="Courier New" pitchFamily="49" charset="0"/>
              <a:buChar char="o"/>
              <a:defRPr sz="1800"/>
            </a:lvl5pPr>
          </a:lstStyle>
          <a:p>
            <a:pPr lvl="0"/>
            <a:r>
              <a:rPr lang="sr-Cyrl-RS" smtClean="0"/>
              <a:t>Текст...</a:t>
            </a:r>
            <a:endParaRPr lang="en-US" smtClean="0"/>
          </a:p>
          <a:p>
            <a:pPr lvl="1"/>
            <a:r>
              <a:rPr lang="sr-Cyrl-RS" smtClean="0"/>
              <a:t>текст</a:t>
            </a:r>
          </a:p>
          <a:p>
            <a:pPr lvl="1"/>
            <a:r>
              <a:rPr lang="sr-Cyrl-RS" smtClean="0"/>
              <a:t>текст</a:t>
            </a:r>
          </a:p>
          <a:p>
            <a:pPr lvl="1"/>
            <a:endParaRPr lang="en-US" smtClean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857488" y="714362"/>
            <a:ext cx="600079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AZAN SLAJD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1901760" y="1673746"/>
            <a:ext cx="1878152" cy="1872208"/>
            <a:chOff x="1547664" y="1563638"/>
            <a:chExt cx="1878152" cy="1872208"/>
          </a:xfrm>
        </p:grpSpPr>
        <p:pic>
          <p:nvPicPr>
            <p:cNvPr id="5" name="Picture 3" descr="E:\002-KIMS BUSINESS\007-02-Fullslidesppt-Contents\20161228\01-abs\section-item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1563638"/>
              <a:ext cx="1878152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/>
            <p:cNvSpPr/>
            <p:nvPr/>
          </p:nvSpPr>
          <p:spPr>
            <a:xfrm>
              <a:off x="1858556" y="1793198"/>
              <a:ext cx="1385096" cy="1385096"/>
            </a:xfrm>
            <a:prstGeom prst="ellipse">
              <a:avLst/>
            </a:prstGeom>
            <a:solidFill>
              <a:srgbClr val="EFE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VA SEKCIJ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176464" y="2181230"/>
            <a:ext cx="4967536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sr-Cyrl-RS" altLang="ko-KR" smtClean="0"/>
              <a:t>НОВА СЕКЦИЈА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76464" y="2734434"/>
            <a:ext cx="496753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1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sr-Cyrl-RS" altLang="ko-KR" smtClean="0"/>
              <a:t>Поднаслов</a:t>
            </a:r>
            <a:endParaRPr lang="en-US" altLang="ko-KR" dirty="0"/>
          </a:p>
        </p:txBody>
      </p:sp>
      <p:grpSp>
        <p:nvGrpSpPr>
          <p:cNvPr id="2" name="Group 3"/>
          <p:cNvGrpSpPr/>
          <p:nvPr userDrawn="1"/>
        </p:nvGrpSpPr>
        <p:grpSpPr>
          <a:xfrm>
            <a:off x="1901760" y="1673746"/>
            <a:ext cx="1878152" cy="1872208"/>
            <a:chOff x="1547664" y="1563638"/>
            <a:chExt cx="1878152" cy="1872208"/>
          </a:xfrm>
        </p:grpSpPr>
        <p:pic>
          <p:nvPicPr>
            <p:cNvPr id="5" name="Picture 3" descr="E:\002-KIMS BUSINESS\007-02-Fullslidesppt-Contents\20161228\01-abs\section-item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1563638"/>
              <a:ext cx="1878152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/>
            <p:cNvSpPr/>
            <p:nvPr/>
          </p:nvSpPr>
          <p:spPr>
            <a:xfrm>
              <a:off x="1858556" y="1793198"/>
              <a:ext cx="1385096" cy="1385096"/>
            </a:xfrm>
            <a:prstGeom prst="ellipse">
              <a:avLst/>
            </a:prstGeom>
            <a:solidFill>
              <a:srgbClr val="EFE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RAJ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2928926" y="928676"/>
            <a:ext cx="3312368" cy="3312368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50397" y="1699640"/>
            <a:ext cx="2643206" cy="17442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sr-Cyrl-RS" altLang="ko-KR" smtClean="0"/>
              <a:t>ХВАЛА </a:t>
            </a:r>
          </a:p>
          <a:p>
            <a:pPr lvl="0"/>
            <a:r>
              <a:rPr lang="sr-Cyrl-RS" altLang="ko-KR" smtClean="0"/>
              <a:t>НА ПАЖЊИ!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K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571736" y="0"/>
            <a:ext cx="2160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r-Cyrl-RS" altLang="ko-KR" smtClean="0"/>
              <a:t>Слика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729388" y="2571750"/>
            <a:ext cx="2160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r-Cyrl-RS" altLang="ko-KR" smtClean="0"/>
              <a:t>Слика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12594" y="0"/>
            <a:ext cx="2160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r-Cyrl-RS" altLang="ko-KR" smtClean="0"/>
              <a:t>Слика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0591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49" r:id="rId2"/>
    <p:sldLayoutId id="2147483689" r:id="rId3"/>
    <p:sldLayoutId id="2147483682" r:id="rId4"/>
    <p:sldLayoutId id="2147483654" r:id="rId5"/>
    <p:sldLayoutId id="2147483688" r:id="rId6"/>
    <p:sldLayoutId id="2147483650" r:id="rId7"/>
    <p:sldLayoutId id="2147483684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 txBox="1">
            <a:spLocks/>
          </p:cNvSpPr>
          <p:nvPr/>
        </p:nvSpPr>
        <p:spPr>
          <a:xfrm>
            <a:off x="1357290" y="0"/>
            <a:ext cx="6715172" cy="108012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None/>
              <a:defRPr sz="2800" b="1" strike="noStrike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맑은 고딕" pitchFamily="50" charset="-127"/>
                <a:cs typeface="Arial" pitchFamily="34" charset="0"/>
              </a:rPr>
              <a:t>УНИВЕРЗИТЕТ У КРАГУЈЕВЦУ</a:t>
            </a:r>
            <a:br>
              <a:rPr kumimoji="0" lang="sr-Cyrl-R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맑은 고딕" pitchFamily="50" charset="-127"/>
                <a:cs typeface="Arial" pitchFamily="34" charset="0"/>
              </a:rPr>
            </a:br>
            <a:r>
              <a:rPr kumimoji="0" lang="sr-Cyrl-R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맑은 고딕" pitchFamily="50" charset="-127"/>
                <a:cs typeface="Arial" pitchFamily="34" charset="0"/>
              </a:rPr>
              <a:t>ФАКУЛТЕТ МЕДИЦИНСКИХ НАУКА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22287" y="2428874"/>
            <a:ext cx="8621713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Наставна јединица број 5:  </a:t>
            </a:r>
          </a:p>
          <a:p>
            <a:pPr algn="ctr"/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Запаљенске болести плућа и плућне марамице;Тумори плућа; </a:t>
            </a:r>
          </a:p>
          <a:p>
            <a:pPr algn="ctr"/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Туберкулоза плућа-  приказ клиничких случајева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14348" y="3500444"/>
            <a:ext cx="812800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ИНТЕРНА МЕДИЦИНА СА НЕГОМ</a:t>
            </a:r>
          </a:p>
          <a:p>
            <a:pPr algn="ctr"/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ОСНОВНЕ СТРУКОВНЕ СТУДИЈЕ</a:t>
            </a:r>
            <a:endParaRPr lang="en-US" sz="1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-142908" y="4429138"/>
            <a:ext cx="3429024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др Небојша Игрутиновић </a:t>
            </a:r>
            <a:endParaRPr lang="en-US" sz="1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 algn="ctr"/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фацилитатор</a:t>
            </a:r>
            <a:endParaRPr lang="sr-Latn-CS" sz="1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714876" y="4429138"/>
            <a:ext cx="307180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                    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                      </a:t>
            </a: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         Школска 2020/2021.год</a:t>
            </a:r>
            <a:endParaRPr lang="sr-Latn-RS" sz="14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                                                                           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endParaRPr lang="sr-Latn-CS" sz="1400" b="1" dirty="0">
              <a:solidFill>
                <a:srgbClr val="FFC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714480" y="142858"/>
            <a:ext cx="6000792" cy="576064"/>
          </a:xfrm>
        </p:spPr>
        <p:txBody>
          <a:bodyPr/>
          <a:lstStyle/>
          <a:p>
            <a:r>
              <a:rPr lang="sr-Cyrl-RS" sz="2000" dirty="0" smtClean="0">
                <a:effectLst/>
              </a:rPr>
              <a:t>Ток болести</a:t>
            </a:r>
            <a:endParaRPr lang="en-US" sz="2000" dirty="0"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1000114"/>
            <a:ext cx="6429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Након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72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сата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од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започињања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антибиотске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терапије</a:t>
            </a:r>
            <a:r>
              <a:rPr lang="sr-Latn-C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долази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до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субјективног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клиничког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побољшања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смањења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,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       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потом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престанка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фебрилности</a:t>
            </a:r>
            <a:endParaRPr lang="sr-Latn-RS" sz="16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endParaRPr lang="sr-Latn-RS" sz="16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endParaRPr lang="sr-Latn-RS" sz="16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endParaRPr lang="sr-Latn-RS" sz="16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Контролне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лабораторијске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анализе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,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након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5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дана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терапије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: </a:t>
            </a:r>
          </a:p>
          <a:p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-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Леукоцити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-12.9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x10</a:t>
            </a:r>
            <a:r>
              <a:rPr lang="sr-Latn-RS" sz="1600" b="1" baseline="300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9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/l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(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Неутрофили-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80.4%)</a:t>
            </a:r>
          </a:p>
          <a:p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-CRP-102.1mg/l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714480" y="142858"/>
            <a:ext cx="6000792" cy="576064"/>
          </a:xfrm>
        </p:spPr>
        <p:txBody>
          <a:bodyPr/>
          <a:lstStyle/>
          <a:p>
            <a:r>
              <a:rPr lang="sr-Cyrl-RS" sz="2000" dirty="0" smtClean="0">
                <a:effectLst/>
              </a:rPr>
              <a:t>Контролна радиографија плућа</a:t>
            </a:r>
            <a:endParaRPr lang="en-US" sz="2000" dirty="0">
              <a:effectLst/>
            </a:endParaRPr>
          </a:p>
        </p:txBody>
      </p:sp>
      <p:pic>
        <p:nvPicPr>
          <p:cNvPr id="6" name="Picture 5" descr="C:\Users\Vojislav\Desktop\Actavis Pneumonije\17.05.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785800"/>
            <a:ext cx="4839573" cy="4214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714480" y="142858"/>
            <a:ext cx="6000792" cy="576064"/>
          </a:xfrm>
        </p:spPr>
        <p:txBody>
          <a:bodyPr/>
          <a:lstStyle/>
          <a:p>
            <a:r>
              <a:rPr lang="sr-Cyrl-RS" sz="2000" dirty="0" smtClean="0">
                <a:effectLst/>
              </a:rPr>
              <a:t>Након 10 дана од започињања терапије...</a:t>
            </a:r>
            <a:endParaRPr lang="en-US" sz="2000" dirty="0"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1142990"/>
            <a:ext cx="635798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Субјективне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тегобе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готово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у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потпуности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редуковане  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       пацијенткиња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даје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податак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да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“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само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повремено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и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при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         дубоком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удаху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осећа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прободе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у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пределу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грудног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коша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са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  десне</a:t>
            </a:r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стране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”</a:t>
            </a:r>
          </a:p>
          <a:p>
            <a:pPr>
              <a:buFont typeface="Wingdings" pitchFamily="2" charset="2"/>
              <a:buChar char="v"/>
            </a:pPr>
            <a:endParaRPr lang="sr-Latn-RS" sz="16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Лабораторијски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резултати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: </a:t>
            </a:r>
          </a:p>
          <a:p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- Леукоцити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-8.9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</a:rPr>
              <a:t> x10</a:t>
            </a:r>
            <a:r>
              <a:rPr lang="sr-Latn-RS" sz="1600" b="1" baseline="30000" dirty="0" smtClean="0">
                <a:solidFill>
                  <a:schemeClr val="accent2">
                    <a:lumMod val="50000"/>
                  </a:schemeClr>
                </a:solidFill>
              </a:rPr>
              <a:t>9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</a:rPr>
              <a:t>/l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(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Неутрофили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-68.7%)</a:t>
            </a:r>
          </a:p>
          <a:p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- 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CRP-16.5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mg/l</a:t>
            </a:r>
            <a:endParaRPr lang="sr-Latn-RS" sz="16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endParaRPr lang="sr-Latn-RS" sz="16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Пацијенткиња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се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отпушта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Arial" pitchFamily="34" charset="0"/>
              </a:rPr>
              <a:t>кући</a:t>
            </a:r>
            <a:endParaRPr lang="en-GB" sz="1600" b="1" dirty="0" smtClean="0">
              <a:solidFill>
                <a:schemeClr val="accent2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endParaRPr lang="en-US" sz="1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57224" y="142858"/>
            <a:ext cx="8072494" cy="576064"/>
          </a:xfrm>
        </p:spPr>
        <p:txBody>
          <a:bodyPr/>
          <a:lstStyle/>
          <a:p>
            <a:r>
              <a:rPr lang="sr-Cyrl-RS" sz="1800" dirty="0" smtClean="0">
                <a:effectLst/>
              </a:rPr>
              <a:t>Контролна радиографија плућа </a:t>
            </a:r>
          </a:p>
          <a:p>
            <a:r>
              <a:rPr lang="sr-Cyrl-RS" sz="1800" dirty="0" smtClean="0">
                <a:effectLst/>
              </a:rPr>
              <a:t>(након 14 дана од започињања лечења)</a:t>
            </a:r>
            <a:endParaRPr lang="en-US" sz="1800" dirty="0">
              <a:effectLst/>
            </a:endParaRPr>
          </a:p>
        </p:txBody>
      </p:sp>
      <p:pic>
        <p:nvPicPr>
          <p:cNvPr id="6" name="Picture 5" descr="C:\Users\Vojislav\Desktop\Actavis Pneumonije\24.05.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785800"/>
            <a:ext cx="4156272" cy="42128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714480" y="142858"/>
            <a:ext cx="6000792" cy="576064"/>
          </a:xfrm>
        </p:spPr>
        <p:txBody>
          <a:bodyPr/>
          <a:lstStyle/>
          <a:p>
            <a:r>
              <a:rPr lang="sr-Cyrl-RS" sz="2000" dirty="0" smtClean="0">
                <a:effectLst/>
              </a:rPr>
              <a:t>Еволуција радиографског налаза</a:t>
            </a:r>
            <a:endParaRPr lang="en-US" sz="2000" dirty="0">
              <a:effectLst/>
            </a:endParaRPr>
          </a:p>
        </p:txBody>
      </p:sp>
      <p:pic>
        <p:nvPicPr>
          <p:cNvPr id="6" name="Picture 2" descr="C:\Users\Vojislav\Desktop\Actavis Pneumonije\10.05.16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857238"/>
            <a:ext cx="2643206" cy="4071966"/>
          </a:xfrm>
          <a:prstGeom prst="rect">
            <a:avLst/>
          </a:prstGeom>
          <a:noFill/>
        </p:spPr>
      </p:pic>
      <p:pic>
        <p:nvPicPr>
          <p:cNvPr id="7" name="Picture 3" descr="C:\Users\Vojislav\Desktop\Actavis Pneumonije\17.05.16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857238"/>
            <a:ext cx="2490036" cy="4071966"/>
          </a:xfrm>
          <a:prstGeom prst="rect">
            <a:avLst/>
          </a:prstGeom>
          <a:noFill/>
        </p:spPr>
      </p:pic>
      <p:pic>
        <p:nvPicPr>
          <p:cNvPr id="8" name="Picture 3" descr="C:\Users\Vojislav\Desktop\Actavis Pneumonije\24.05.16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857238"/>
            <a:ext cx="2389191" cy="40719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714348" y="142858"/>
            <a:ext cx="8126413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63812" y="1925484"/>
            <a:ext cx="7246736" cy="1080121"/>
          </a:xfrm>
        </p:spPr>
        <p:txBody>
          <a:bodyPr/>
          <a:lstStyle/>
          <a:p>
            <a:r>
              <a:rPr lang="sr-Cyrl-RS" sz="3200" dirty="0" smtClean="0"/>
              <a:t>Клинички случај број 2.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017588" y="133350"/>
            <a:ext cx="81264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500034" y="142858"/>
            <a:ext cx="8126413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Анамнеза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10" y="642924"/>
            <a:ext cx="850109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Главне тегобе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: Пацијент се на пријему жали на кашаљ, обилно ноћно знојење, губитак апетита и лош сан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Садашња болест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: Д.М. је 31. годишњи стар мушкарац која се јавља лекару због претходно описаних           тегоба које су почеле 7 дана пре пријема. Како се код пацијента развија висока температура и убрзано          дисање пацијент се хоспитализује у нашу установу.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Лична анамнеза: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Пацијент наводи да је хепатитис Б позитиван, у стабилном стању, негира друге                 хроничне болести, нити алергије.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Породична анамнеза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- Негира болести од хередитарног значаја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Социјално-епидемиолошка анамнеза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- Живи са мајком, интравенски наркоман од своје 22. године  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       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повремено конзумира и алкохол у комбинацији са наркотицима.</a:t>
            </a:r>
            <a:endParaRPr lang="en-US" sz="12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FFFF00"/>
              </a:buClr>
              <a:tabLst>
                <a:tab pos="261938" algn="l"/>
              </a:tabLst>
            </a:pPr>
            <a:endParaRPr lang="sr-Latn-CS" sz="1200" b="1" dirty="0">
              <a:solidFill>
                <a:srgbClr val="FFFF00"/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en-US" sz="1200" b="1" dirty="0">
              <a:solidFill>
                <a:srgbClr val="FFFF00"/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sr-Latn-CS" sz="1200" b="1" dirty="0">
              <a:solidFill>
                <a:srgbClr val="FFFF00"/>
              </a:solidFill>
              <a:latin typeface="Arial" charset="0"/>
            </a:endParaRPr>
          </a:p>
          <a:p>
            <a:pPr>
              <a:tabLst>
                <a:tab pos="261938" algn="l"/>
              </a:tabLst>
            </a:pPr>
            <a:endParaRPr lang="en-US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017588" y="133350"/>
            <a:ext cx="81264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42910" y="642924"/>
            <a:ext cx="8358246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Пацијент је на пријему свестан, орјентисан,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фебрилан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еупноичан, слабе остеомускуларне грађе,            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хипостеничан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кожа и видљиве слузнице нормално пребојене, са видно присутним екскоријацијама 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Глава и врат без патолошких промена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Грудни кош: цилиндричан, симетрично респираторно покретан, без коришћења помоћне респираторне мускулатуре, аускултаторно над плућима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лево у средњим партијама маса инспиријумских пукота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              срчана радња ритмична, тонови јасни, шум не чујем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Абдомен: мек палпаторно болно неосетљив, благо дистендиран, јетра и слезина се не палпирају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Екстремитети: присутни, без отока и деформитета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Неуролошки: без неуролошких испада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Витални знаци: ТА 130/76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mmHg, sf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110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/min, RR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20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/min, T 3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8,0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°C, TT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72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kg, TV 1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85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cm(BMI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21.03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), Sat 9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8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%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на          собном ваздуху</a:t>
            </a:r>
            <a:endParaRPr lang="sr-Latn-RS" sz="12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tabLst>
                <a:tab pos="261938" algn="l"/>
              </a:tabLst>
            </a:pPr>
            <a:endParaRPr lang="sr-Cyrl-RS" sz="12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sr-Latn-CS" sz="12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tabLst>
                <a:tab pos="261938" algn="l"/>
              </a:tabLst>
            </a:pPr>
            <a:endParaRPr lang="en-US" sz="1200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00034" y="142858"/>
            <a:ext cx="8126413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Физикални преглед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 txBox="1">
            <a:spLocks/>
          </p:cNvSpPr>
          <p:nvPr/>
        </p:nvSpPr>
        <p:spPr>
          <a:xfrm>
            <a:off x="1500166" y="142858"/>
            <a:ext cx="6000792" cy="57606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Радиографија плућа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71486"/>
            <a:ext cx="621227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ight Arrow 3"/>
          <p:cNvSpPr/>
          <p:nvPr/>
        </p:nvSpPr>
        <p:spPr>
          <a:xfrm rot="19128060">
            <a:off x="2264974" y="2450187"/>
            <a:ext cx="394983" cy="30158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 rot="8145465">
            <a:off x="2765468" y="1880283"/>
            <a:ext cx="394983" cy="30634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7158" y="4786328"/>
            <a:ext cx="87868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050" b="1" dirty="0" smtClean="0">
                <a:solidFill>
                  <a:schemeClr val="accent2">
                    <a:lumMod val="50000"/>
                  </a:schemeClr>
                </a:solidFill>
              </a:rPr>
              <a:t>Комбинација фокалне лезије паренхима са увећаним десним хиларним лимфним нодусима чини </a:t>
            </a:r>
            <a:r>
              <a:rPr lang="sr-Cyrl-RS" sz="1050" b="1" u="sng" dirty="0" smtClean="0">
                <a:solidFill>
                  <a:schemeClr val="accent2">
                    <a:lumMod val="50000"/>
                  </a:schemeClr>
                </a:solidFill>
              </a:rPr>
              <a:t>примарни (Гонов) комплекс</a:t>
            </a:r>
            <a:endParaRPr lang="en-US" sz="105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017588" y="133350"/>
            <a:ext cx="81264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sz="2200" b="1" dirty="0">
              <a:solidFill>
                <a:srgbClr val="FFC000"/>
              </a:solidFill>
              <a:latin typeface="Arial" charset="0"/>
            </a:endParaRPr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1500166" y="142858"/>
            <a:ext cx="6000792" cy="57606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Компјутеризована томографија грудног коша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71486"/>
            <a:ext cx="6238897" cy="416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4786328"/>
            <a:ext cx="8786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</a:rPr>
              <a:t>Ваздушни бронхограм са десностраном хиларном лимфаденопатијом</a:t>
            </a:r>
            <a:endParaRPr lang="en-US" sz="12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sz="3200" dirty="0" smtClean="0"/>
              <a:t>Клинички случај број 1.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017588" y="0"/>
            <a:ext cx="81264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" name="Text Placeholder 5"/>
          <p:cNvSpPr txBox="1">
            <a:spLocks/>
          </p:cNvSpPr>
          <p:nvPr/>
        </p:nvSpPr>
        <p:spPr>
          <a:xfrm>
            <a:off x="1714480" y="142858"/>
            <a:ext cx="6000792" cy="57606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Лабораторијске анализе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10" y="1000114"/>
            <a:ext cx="8358246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Леукоцити- 9.48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x10</a:t>
            </a:r>
            <a:r>
              <a:rPr lang="sr-Latn-RS" sz="1400" b="1" baseline="300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9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/l</a:t>
            </a:r>
            <a:endParaRPr lang="sr-Cyrl-RS" sz="14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Хемоглобин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- </a:t>
            </a: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114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g/l</a:t>
            </a:r>
            <a:endParaRPr lang="sr-Cyrl-RS" sz="14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Тромбоцити- 149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x10</a:t>
            </a:r>
            <a:r>
              <a:rPr lang="sr-Latn-RS" sz="1400" b="1" baseline="300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9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/l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Натријум- 133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mmol/l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Калијум- 4.1 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mmol/l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Хлор- 96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mmol/l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HIV </a:t>
            </a: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тест: негативан</a:t>
            </a:r>
            <a:endParaRPr lang="sr-Cyrl-RS" sz="1400" b="1" u="sng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sr-Latn-CS" sz="1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tabLst>
                <a:tab pos="261938" algn="l"/>
              </a:tabLst>
            </a:pP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017588" y="0"/>
            <a:ext cx="81264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1643042" y="214296"/>
            <a:ext cx="6000792" cy="57606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Микробиолошке</a:t>
            </a:r>
            <a:r>
              <a:rPr kumimoji="0" lang="sr-Cyrl-R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анализе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10" y="1000114"/>
            <a:ext cx="8358246" cy="256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хемокултуре- подлоге остале стерилне након 5 дана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микроскопски преглед спутума са бојењем по Граму- више од 4 сквамозне епителне          ћелије, више од 1 сегментованог неутрофила, без микроорганизама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бојење по 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Ziehl-Neelsen-</a:t>
            </a: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у- без откривених бацила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култура спутума- без раста колонија за 48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h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MGIT(mycobacteria growth indicatior tube)-</a:t>
            </a: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негативан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sr-Latn-CS" sz="1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tabLst>
                <a:tab pos="261938" algn="l"/>
              </a:tabLst>
            </a:pP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85720" y="142858"/>
            <a:ext cx="81264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Дијагноза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1643056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-Tuberculosis pulmonum dex, sine confirmatione         bacteriologica sive histologica-</a:t>
            </a:r>
            <a:endParaRPr lang="en-US" sz="20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85720" y="142858"/>
            <a:ext cx="81264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Терапија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1071552"/>
            <a:ext cx="692948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Пацијенту је иницијално ординирана четворострука терапија         (</a:t>
            </a:r>
            <a:r>
              <a:rPr lang="sr-Cyrl-RS" sz="1600" b="1" u="sng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изонијазид, рифампицин, етамбутол и пиразинамид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) 7 дана у      недељи 2 месеца, а затим само </a:t>
            </a:r>
            <a:r>
              <a:rPr lang="sr-Cyrl-RS" sz="1600" b="1" u="sng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изониазид и рифампицин 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7 дана у недељи још 6 месеци</a:t>
            </a:r>
          </a:p>
          <a:p>
            <a:pPr>
              <a:buFont typeface="Wingdings" pitchFamily="2" charset="2"/>
              <a:buChar char="v"/>
            </a:pPr>
            <a:endParaRPr lang="sr-Cyrl-RS" sz="1600" b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>
              <a:buFont typeface="Wingdings" pitchFamily="2" charset="2"/>
              <a:buChar char="v"/>
            </a:pPr>
            <a:endParaRPr lang="sr-Cyrl-RS" sz="1600" b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>
              <a:buFont typeface="Wingdings" pitchFamily="2" charset="2"/>
              <a:buChar char="v"/>
            </a:pP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На примењену терапију долази до клиничког побољшања, са    заостајањем малксалости и повременог сувог кашља</a:t>
            </a:r>
            <a:endParaRPr lang="en-US" sz="16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7" name="Picture 6" descr="pil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3143254"/>
            <a:ext cx="2432388" cy="18224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714348" y="142858"/>
            <a:ext cx="8126413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63812" y="1925484"/>
            <a:ext cx="7246736" cy="1080121"/>
          </a:xfrm>
        </p:spPr>
        <p:txBody>
          <a:bodyPr/>
          <a:lstStyle/>
          <a:p>
            <a:r>
              <a:rPr lang="sr-Cyrl-RS" sz="3200" dirty="0" smtClean="0"/>
              <a:t>Клинички случај број 3.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500034" y="142858"/>
            <a:ext cx="8126413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Анамнеза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42910" y="642924"/>
            <a:ext cx="850109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Главне тегобе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: Пацијент се на пријему жали на спорадично искашљавање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сукрвичавог садржаја и на        упоран суви кашаљ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Садашња болест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:С.Л. је 70. годишњи стар мушкарац која се јавља лекару због спорадичног искашљавања сукрвичавог садржаја већ 2 месеца и кашља који се погоршава, од пре годину дана. Упућен је од стране       свог изабраног лекара, због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кружне сенке на рендгенском снимку плућа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.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Лична анамнеза: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Пацијент негира да се лечи од других хроничних болести, као ни алергије.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Породична анамнеза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- Негира болести од хередитарног значаја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Социјално-епидемиолошка анамнеза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- Живи са супругом,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бивши стравствени пушач(престао пре 5 година, али је дотле пушио 50 година)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алкохол не конзумира</a:t>
            </a:r>
            <a:endParaRPr lang="sr-Latn-CS" sz="1200" b="1" dirty="0">
              <a:solidFill>
                <a:srgbClr val="FFFF00"/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en-US" sz="1200" b="1" dirty="0">
              <a:solidFill>
                <a:srgbClr val="FFFF00"/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sr-Latn-CS" sz="1200" b="1" dirty="0">
              <a:solidFill>
                <a:srgbClr val="FFFF00"/>
              </a:solidFill>
              <a:latin typeface="Arial" charset="0"/>
            </a:endParaRPr>
          </a:p>
          <a:p>
            <a:pPr>
              <a:tabLst>
                <a:tab pos="261938" algn="l"/>
              </a:tabLst>
            </a:pPr>
            <a:endParaRPr lang="en-US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00034" y="142858"/>
            <a:ext cx="8126413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Физикални преглед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642910" y="642924"/>
            <a:ext cx="8358246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Пацијент је на пријему свестан, орјентисан, афебрилан, еупноичан, слабе остеомускуларне грађе,            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кахетичан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кожа и видљиве слузнице нормално пребојене, без периферне лимфаденопатије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Глава и врат без патолошких промена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Грудни кош: цилиндричан, симетрично респираторно покретан, без коришћења помоћне респираторне мускулатуре, аускултаторно над плућима нормалан дисајни звук, без пропратних звучних феномена,               срчана радња ритмична, тонови јасни, шум не чујем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Абдомен: мек палпаторно болно неосетљив, јетра и слезина се не палпирају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Екстремитети: присутни, без отока и деформитета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Неуролошки: без неуролошких испада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Витални знаци: ТА 125/80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mmHg, sf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68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/min, RR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18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/min, T 3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6,5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°C, TT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70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kg, TV 1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89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cm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(</a:t>
            </a:r>
            <a:r>
              <a:rPr lang="sr-Latn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BMI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19.60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), Sat 9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7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%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на          собном ваздуху</a:t>
            </a:r>
            <a:endParaRPr lang="sr-Latn-RS" sz="12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tabLst>
                <a:tab pos="261938" algn="l"/>
              </a:tabLst>
            </a:pPr>
            <a:endParaRPr lang="sr-Cyrl-RS" sz="12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sr-Latn-CS" sz="12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tabLst>
                <a:tab pos="261938" algn="l"/>
              </a:tabLst>
            </a:pPr>
            <a:endParaRPr lang="en-US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>
            <a:spLocks/>
          </p:cNvSpPr>
          <p:nvPr/>
        </p:nvSpPr>
        <p:spPr>
          <a:xfrm>
            <a:off x="1500166" y="142858"/>
            <a:ext cx="6000792" cy="57606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Радиографија плућа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6" name="Picture 2" descr="http://www.stefajir.cz/files/TumorPlicniRT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571486"/>
            <a:ext cx="4790941" cy="428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>
            <a:spLocks/>
          </p:cNvSpPr>
          <p:nvPr/>
        </p:nvSpPr>
        <p:spPr>
          <a:xfrm>
            <a:off x="1500166" y="142858"/>
            <a:ext cx="6000792" cy="57606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Компјутеризована томографија грудног коша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6" name="Picture 5" descr="1599996680091732303079673550336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571486"/>
            <a:ext cx="5616720" cy="41434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1538" y="4712613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</a:rPr>
              <a:t>CT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</a:rPr>
              <a:t>грудног коша показујуе централно локализовану овоидну туморску масу у левом средњем   режњу димензије 3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</a:rPr>
              <a:t>x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</a:rPr>
              <a:t>cm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</a:rPr>
              <a:t>, са парцијалном солидном атенуацијом и ваздушним бронхограмом</a:t>
            </a:r>
            <a:endParaRPr lang="en-US" sz="1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>
            <a:spLocks/>
          </p:cNvSpPr>
          <p:nvPr/>
        </p:nvSpPr>
        <p:spPr>
          <a:xfrm>
            <a:off x="1500166" y="142858"/>
            <a:ext cx="6000792" cy="57606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Трансбронхијална аспирациона биопсија       танком иглом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6" name="Picture 5" descr="1599997453479479944317517840879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1000114"/>
            <a:ext cx="3429024" cy="3571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0100" y="1643056"/>
            <a:ext cx="49292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u="sng" dirty="0" smtClean="0">
                <a:solidFill>
                  <a:schemeClr val="accent2">
                    <a:lumMod val="50000"/>
                  </a:schemeClr>
                </a:solidFill>
              </a:rPr>
              <a:t>PH</a:t>
            </a:r>
            <a:r>
              <a:rPr lang="sr-Cyrl-RS" b="1" u="sng" dirty="0" smtClean="0">
                <a:solidFill>
                  <a:schemeClr val="accent2">
                    <a:lumMod val="50000"/>
                  </a:schemeClr>
                </a:solidFill>
              </a:rPr>
              <a:t> налаз</a:t>
            </a:r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- добијен трансбронхијалном  </a:t>
            </a:r>
            <a:r>
              <a:rPr lang="sr-Latn-RS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биопсијом указује на примарни </a:t>
            </a:r>
            <a:r>
              <a:rPr lang="sr-Latn-RS" b="1" dirty="0" smtClean="0">
                <a:solidFill>
                  <a:schemeClr val="accent2">
                    <a:lumMod val="50000"/>
                  </a:schemeClr>
                </a:solidFill>
              </a:rPr>
              <a:t>                </a:t>
            </a:r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карцином</a:t>
            </a:r>
            <a:r>
              <a:rPr lang="sr-Latn-RS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сквамозних ћелија, група </a:t>
            </a:r>
            <a:r>
              <a:rPr lang="sr-Latn-RS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sr-Cyrl-RS" b="1" u="sng" dirty="0" smtClean="0">
                <a:solidFill>
                  <a:schemeClr val="accent2">
                    <a:lumMod val="50000"/>
                  </a:schemeClr>
                </a:solidFill>
              </a:rPr>
              <a:t>не-ситноћелијских малигних тумора </a:t>
            </a:r>
            <a:r>
              <a:rPr lang="sr-Latn-RS" b="1" u="sng" dirty="0" smtClean="0">
                <a:solidFill>
                  <a:schemeClr val="accent2">
                    <a:lumMod val="50000"/>
                  </a:schemeClr>
                </a:solidFill>
              </a:rPr>
              <a:t>       </a:t>
            </a:r>
            <a:r>
              <a:rPr lang="sr-Cyrl-RS" b="1" u="sng" dirty="0" smtClean="0">
                <a:solidFill>
                  <a:schemeClr val="accent2">
                    <a:lumMod val="50000"/>
                  </a:schemeClr>
                </a:solidFill>
              </a:rPr>
              <a:t>плућа(</a:t>
            </a:r>
            <a:r>
              <a:rPr lang="sr-Latn-RS" b="1" u="sng" dirty="0" smtClean="0">
                <a:solidFill>
                  <a:schemeClr val="accent2">
                    <a:lumMod val="50000"/>
                  </a:schemeClr>
                </a:solidFill>
              </a:rPr>
              <a:t>NSCLC</a:t>
            </a:r>
            <a:r>
              <a:rPr lang="sr-Cyrl-RS" b="1" u="sng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en-US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00034" y="142858"/>
            <a:ext cx="8126413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Анамнеза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642910" y="642924"/>
            <a:ext cx="8358246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Главне тегобе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: Пацијенткиња се на пријему жали на високу фебрилност(до 39°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C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), отежано дисање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     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малаксалост, болове у грудном кошу са десне стране и искашљавање сукрвичавог садржаја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Садашња болест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: Ј.А. је 58. годишња стара жена која се јавља лекару због претходно описаних тегоба   које су почеле 7 дана пре пријема. Од стране изабраног лекара лечена је пер ос терапијом азитромициномбез задовољавајућег одговора. На контролном прегледу изабраног лекара тегобе и даље перзистирају, а у лабораторијским анализама се региструје позитиван биохумурални запаљенски синдром, након чега се    хоспиталитује ради даљег лечења.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Лична анамнеза: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HTA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Diabetes mellitus tip II, Arrythmia absoluta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алергична на пеницилин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Породична анамнеза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- Негира болести од хередитарног значаја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Социјално-епидемиолошка анамнеза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- Живи са супругом, не пуши не конзумира алкохол.</a:t>
            </a:r>
            <a:endParaRPr lang="en-US" sz="12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FFFF00"/>
              </a:buClr>
              <a:tabLst>
                <a:tab pos="261938" algn="l"/>
              </a:tabLst>
            </a:pPr>
            <a:endParaRPr lang="sr-Latn-CS" sz="1200" b="1" dirty="0">
              <a:solidFill>
                <a:srgbClr val="FFFF00"/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en-US" sz="1200" b="1" dirty="0">
              <a:solidFill>
                <a:srgbClr val="FFFF00"/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sr-Latn-CS" sz="1200" b="1" dirty="0">
              <a:solidFill>
                <a:srgbClr val="FFFF00"/>
              </a:solidFill>
              <a:latin typeface="Arial" charset="0"/>
            </a:endParaRPr>
          </a:p>
          <a:p>
            <a:pPr>
              <a:tabLst>
                <a:tab pos="261938" algn="l"/>
              </a:tabLst>
            </a:pPr>
            <a:endParaRPr lang="en-US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85720" y="142858"/>
            <a:ext cx="81264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Дијагноза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1643056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-Neoplasma malignum bronchi sive pulmonis,       lobi medii sin, carcinoma squamosa-</a:t>
            </a:r>
            <a:endParaRPr lang="en-US" sz="20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85720" y="142858"/>
            <a:ext cx="81264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Терапија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928676"/>
            <a:ext cx="56436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С обзиром на малу величину тумора и                одсуство регионалне или периферне                 лимфаденопатије и одсуство метастаза тумор  је у </a:t>
            </a:r>
            <a:r>
              <a:rPr lang="sr-Cyrl-RS" b="1" u="sng" dirty="0" smtClean="0">
                <a:solidFill>
                  <a:schemeClr val="accent2">
                    <a:lumMod val="50000"/>
                  </a:schemeClr>
                </a:solidFill>
              </a:rPr>
              <a:t>Т1</a:t>
            </a:r>
            <a:r>
              <a:rPr lang="sr-Latn-RS" b="1" u="sng" dirty="0" smtClean="0">
                <a:solidFill>
                  <a:schemeClr val="accent2">
                    <a:lumMod val="50000"/>
                  </a:schemeClr>
                </a:solidFill>
              </a:rPr>
              <a:t>N0M0 </a:t>
            </a:r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стадијуму</a:t>
            </a:r>
          </a:p>
          <a:p>
            <a:endParaRPr lang="sr-Cyrl-R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sr-Cyrl-R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Како се ради о </a:t>
            </a:r>
            <a:r>
              <a:rPr lang="sr-Latn-RS" b="1" dirty="0" smtClean="0">
                <a:solidFill>
                  <a:schemeClr val="accent2">
                    <a:lumMod val="50000"/>
                  </a:schemeClr>
                </a:solidFill>
              </a:rPr>
              <a:t>NSCLC</a:t>
            </a:r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 у стадијуму Т1</a:t>
            </a:r>
            <a:r>
              <a:rPr lang="sr-Latn-RS" b="1" dirty="0" smtClean="0">
                <a:solidFill>
                  <a:schemeClr val="accent2">
                    <a:lumMod val="50000"/>
                  </a:schemeClr>
                </a:solidFill>
              </a:rPr>
              <a:t>N0M0</a:t>
            </a:r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             правилан модалитет лечења је                             </a:t>
            </a:r>
            <a:r>
              <a:rPr lang="sr-Cyrl-RS" b="1" u="sng" dirty="0" smtClean="0">
                <a:solidFill>
                  <a:schemeClr val="accent2">
                    <a:lumMod val="50000"/>
                  </a:schemeClr>
                </a:solidFill>
              </a:rPr>
              <a:t>хирушка ресекција</a:t>
            </a:r>
            <a:r>
              <a:rPr lang="sr-Cyrl-RS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sr-Cyrl-RS" altLang="ko-KR" smtClean="0"/>
              <a:t>ХВАЛА </a:t>
            </a:r>
          </a:p>
          <a:p>
            <a:pPr lvl="0"/>
            <a:r>
              <a:rPr lang="sr-Cyrl-RS" altLang="ko-KR" smtClean="0"/>
              <a:t>НА ПАЖЊИ!</a:t>
            </a:r>
            <a:endParaRPr lang="en-US" altLang="ko-K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00034" y="142858"/>
            <a:ext cx="8126413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RS" sz="20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Физикални преглед</a:t>
            </a:r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642910" y="642924"/>
            <a:ext cx="8358246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Пацијенткиња је на пријему свесна, орјентисана,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фебрилна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еупноична, нормалне остеомускуларне        грађе,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гојазна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кожа и видљиве слузнице нормално пребојене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Глава и врат без патолошких промена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Грудни кош: цилиндричан, симетрично респираторно покретан, без коришћења помоћне респираторне мускулатуре, аускултаторно над плућима </a:t>
            </a:r>
            <a:r>
              <a:rPr lang="sr-Cyrl-RS" sz="12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десно базално ослабљен дисајни звук са масом инспиријумских пукота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 срчана радња аритмична по типу аритмије апсолуте, тонови јасни, шум не чујем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Абдомен: мек палпаторно болно неосетљив, јетра и слезина се не палпирају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Екстремитети: присутни, без отока и деформитета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Неуролошки: без неуролошких испада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Витални знаци: ТА 130/70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mmHg, sf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95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/min, RR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22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/min, T 37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,6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°C, TT 82kg, TV 175cm(BMI 3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4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,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4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), Sat 9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6</a:t>
            </a:r>
            <a:r>
              <a:rPr lang="sr-Latn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% </a:t>
            </a: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на          собном ваздуху</a:t>
            </a:r>
            <a:endParaRPr lang="sr-Latn-RS" sz="12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tabLst>
                <a:tab pos="261938" algn="l"/>
              </a:tabLst>
            </a:pPr>
            <a:endParaRPr lang="sr-Cyrl-RS" sz="12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sr-Latn-CS" sz="12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tabLst>
                <a:tab pos="261938" algn="l"/>
              </a:tabLst>
            </a:pPr>
            <a:endParaRPr lang="en-US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9"/>
          <p:cNvSpPr>
            <a:spLocks noChangeArrowheads="1"/>
          </p:cNvSpPr>
          <p:nvPr/>
        </p:nvSpPr>
        <p:spPr bwMode="auto">
          <a:xfrm>
            <a:off x="1664597" y="-79375"/>
            <a:ext cx="7020527" cy="4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714480" y="142858"/>
            <a:ext cx="6000792" cy="576064"/>
          </a:xfrm>
        </p:spPr>
        <p:txBody>
          <a:bodyPr/>
          <a:lstStyle/>
          <a:p>
            <a:r>
              <a:rPr lang="sr-Cyrl-RS" sz="2000" dirty="0" smtClean="0">
                <a:effectLst/>
              </a:rPr>
              <a:t>Радиографија плућа</a:t>
            </a:r>
            <a:endParaRPr lang="en-US" sz="2000" dirty="0">
              <a:effectLst/>
            </a:endParaRPr>
          </a:p>
        </p:txBody>
      </p:sp>
      <p:pic>
        <p:nvPicPr>
          <p:cNvPr id="8" name="Picture 2" descr="C:\Users\Vojislav\Desktop\Actavis Pneumonije\10.05.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785800"/>
            <a:ext cx="5679475" cy="407196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43108" y="4857766"/>
            <a:ext cx="4714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16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Pneumonia l dex</a:t>
            </a:r>
            <a:endParaRPr lang="en-US" sz="16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714480" y="142858"/>
            <a:ext cx="6000792" cy="576064"/>
          </a:xfrm>
        </p:spPr>
        <p:txBody>
          <a:bodyPr/>
          <a:lstStyle/>
          <a:p>
            <a:r>
              <a:rPr lang="sr-Cyrl-RS" sz="2000" dirty="0" smtClean="0">
                <a:effectLst/>
              </a:rPr>
              <a:t>Радиографија плућа</a:t>
            </a:r>
            <a:endParaRPr lang="en-US" sz="2000" dirty="0">
              <a:effectLst/>
            </a:endParaRPr>
          </a:p>
        </p:txBody>
      </p:sp>
      <p:pic>
        <p:nvPicPr>
          <p:cNvPr id="6" name="Picture 2" descr="C:\Users\Vojislav\Desktop\Actavis Pneumonije\10.05.16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785800"/>
            <a:ext cx="2779307" cy="4214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>
            <a:spLocks/>
          </p:cNvSpPr>
          <p:nvPr/>
        </p:nvSpPr>
        <p:spPr>
          <a:xfrm>
            <a:off x="1714480" y="142858"/>
            <a:ext cx="6000792" cy="57606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itchFamily="34" charset="0"/>
              </a:rPr>
              <a:t>Дијагноза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1643056"/>
            <a:ext cx="6215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Pneumonia</a:t>
            </a:r>
            <a:r>
              <a:rPr lang="sr-Cyrl-R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0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bacterialis</a:t>
            </a:r>
            <a:r>
              <a:rPr lang="sr-Cyrl-R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l</a:t>
            </a:r>
            <a:r>
              <a:rPr lang="sr-Cyrl-R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de</a:t>
            </a:r>
            <a:r>
              <a:rPr lang="sr-Latn-R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x</a:t>
            </a:r>
            <a:r>
              <a:rPr lang="sr-Cyrl-R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,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non</a:t>
            </a:r>
            <a:r>
              <a:rPr lang="sr-Cyrl-RS" sz="20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0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specificata</a:t>
            </a:r>
            <a:endParaRPr lang="en-US" sz="20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016000" y="0"/>
            <a:ext cx="812800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sz="20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714480" y="142858"/>
            <a:ext cx="6000792" cy="576064"/>
          </a:xfrm>
        </p:spPr>
        <p:txBody>
          <a:bodyPr/>
          <a:lstStyle/>
          <a:p>
            <a:r>
              <a:rPr lang="sr-Cyrl-RS" sz="2000" dirty="0" smtClean="0">
                <a:effectLst/>
              </a:rPr>
              <a:t>Лабораторијске анализе</a:t>
            </a:r>
            <a:endParaRPr lang="en-US" sz="2000" dirty="0">
              <a:effectLst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642910" y="1000114"/>
            <a:ext cx="8358246" cy="192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Леукоцити- 21.6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x10</a:t>
            </a:r>
            <a:r>
              <a:rPr lang="sr-Latn-RS" sz="1400" b="1" baseline="300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9</a:t>
            </a: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/l</a:t>
            </a: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уз предоминацију неутрофила 91.3%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CRP- 222.4 mg/l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Latn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proBNP 2335 pg/ml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r>
              <a:rPr lang="sr-Cyrl-RS" sz="1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Из узорка спутума је </a:t>
            </a:r>
            <a:r>
              <a:rPr lang="sr-Cyrl-RS" sz="1400" b="1" u="sng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изолована нормална микрофлора </a:t>
            </a:r>
          </a:p>
          <a:p>
            <a:pPr>
              <a:lnSpc>
                <a:spcPct val="150000"/>
              </a:lnSpc>
              <a:buClr>
                <a:schemeClr val="accent2">
                  <a:lumMod val="50000"/>
                </a:schemeClr>
              </a:buClr>
              <a:buFont typeface="Wingdings" pitchFamily="2" charset="2"/>
              <a:buChar char="v"/>
              <a:tabLst>
                <a:tab pos="261938" algn="l"/>
              </a:tabLst>
            </a:pPr>
            <a:endParaRPr lang="sr-Latn-CS" sz="14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>
              <a:tabLst>
                <a:tab pos="261938" algn="l"/>
              </a:tabLst>
            </a:pP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714480" y="142858"/>
            <a:ext cx="6000792" cy="576064"/>
          </a:xfrm>
        </p:spPr>
        <p:txBody>
          <a:bodyPr/>
          <a:lstStyle/>
          <a:p>
            <a:r>
              <a:rPr lang="sr-Cyrl-RS" sz="2000" dirty="0" smtClean="0">
                <a:effectLst/>
              </a:rPr>
              <a:t>Терапија</a:t>
            </a:r>
            <a:endParaRPr lang="en-US" sz="2000" dirty="0"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857238"/>
            <a:ext cx="66437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Започета је емпиријска терапија- Левофлоксацин 500</a:t>
            </a:r>
            <a:r>
              <a:rPr lang="sr-Latn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mg/12h</a:t>
            </a: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парентерално, а након 3 дана прелаз на пер ос терапију </a:t>
            </a:r>
          </a:p>
          <a:p>
            <a:pPr>
              <a:buFont typeface="Wingdings" pitchFamily="2" charset="2"/>
              <a:buChar char="v"/>
            </a:pPr>
            <a:endParaRPr lang="sr-Cyrl-RS" sz="1600" b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>
              <a:buFont typeface="Wingdings" pitchFamily="2" charset="2"/>
              <a:buChar char="v"/>
            </a:pPr>
            <a:endParaRPr lang="sr-Cyrl-RS" sz="1600" b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>
              <a:buFont typeface="Wingdings" pitchFamily="2" charset="2"/>
              <a:buChar char="v"/>
            </a:pPr>
            <a:r>
              <a:rPr lang="sr-Cyrl-RS" sz="1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Симптоматска терапија- у виду парентералне и пероралне    рехидрације, примене аналгоантипретика, гастропротекције уз претходну интернистичку терапију</a:t>
            </a:r>
            <a:endParaRPr lang="en-US" sz="16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8" name="Picture 7" descr="pil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2857502"/>
            <a:ext cx="2861016" cy="21435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4523</TotalTime>
  <Words>1315</Words>
  <Application>Microsoft Office PowerPoint</Application>
  <PresentationFormat>On-screen Show (16:9)</PresentationFormat>
  <Paragraphs>137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 Unicode MS</vt:lpstr>
      <vt:lpstr>Malgun Gothic</vt:lpstr>
      <vt:lpstr>Arial</vt:lpstr>
      <vt:lpstr>Courier New</vt:lpstr>
      <vt:lpstr>Wingdings</vt:lpstr>
      <vt:lpstr>Cover and End Slide Master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Marina</cp:lastModifiedBy>
  <cp:revision>263</cp:revision>
  <dcterms:created xsi:type="dcterms:W3CDTF">2016-12-05T23:26:54Z</dcterms:created>
  <dcterms:modified xsi:type="dcterms:W3CDTF">2020-10-01T18:54:43Z</dcterms:modified>
</cp:coreProperties>
</file>